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  <p:sldMasterId id="2147483679" r:id="rId3"/>
    <p:sldMasterId id="2147483683" r:id="rId4"/>
  </p:sldMasterIdLst>
  <p:notesMasterIdLst>
    <p:notesMasterId r:id="rId10"/>
  </p:notesMasterIdLst>
  <p:handoutMasterIdLst>
    <p:handoutMasterId r:id="rId11"/>
  </p:handoutMasterIdLst>
  <p:sldIdLst>
    <p:sldId id="271" r:id="rId5"/>
    <p:sldId id="272" r:id="rId6"/>
    <p:sldId id="273" r:id="rId7"/>
    <p:sldId id="274" r:id="rId8"/>
    <p:sldId id="283" r:id="rId9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3726">
          <p15:clr>
            <a:srgbClr val="A4A3A4"/>
          </p15:clr>
        </p15:guide>
        <p15:guide id="6" orient="horz" pos="3929">
          <p15:clr>
            <a:srgbClr val="A4A3A4"/>
          </p15:clr>
        </p15:guide>
        <p15:guide id="7" pos="295">
          <p15:clr>
            <a:srgbClr val="A4A3A4"/>
          </p15:clr>
        </p15:guide>
        <p15:guide id="8" pos="5465">
          <p15:clr>
            <a:srgbClr val="A4A3A4"/>
          </p15:clr>
        </p15:guide>
        <p15:guide id="9" pos="2881">
          <p15:clr>
            <a:srgbClr val="A4A3A4"/>
          </p15:clr>
        </p15:guide>
        <p15:guide id="10" pos="2948">
          <p15:clr>
            <a:srgbClr val="A4A3A4"/>
          </p15:clr>
        </p15:guide>
        <p15:guide id="11" pos="281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h Wallace" initials="B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4C3E"/>
    <a:srgbClr val="2C973E"/>
    <a:srgbClr val="95CB9E"/>
    <a:srgbClr val="91278F"/>
    <a:srgbClr val="C893C7"/>
    <a:srgbClr val="0081AE"/>
    <a:srgbClr val="7FC0D6"/>
    <a:srgbClr val="FFE87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94660" autoAdjust="0"/>
  </p:normalViewPr>
  <p:slideViewPr>
    <p:cSldViewPr showGuides="1">
      <p:cViewPr varScale="1">
        <p:scale>
          <a:sx n="139" d="100"/>
          <a:sy n="139" d="100"/>
        </p:scale>
        <p:origin x="-1192" y="-104"/>
      </p:cViewPr>
      <p:guideLst>
        <p:guide orient="horz" pos="2160"/>
        <p:guide orient="horz" pos="663"/>
        <p:guide orient="horz" pos="890"/>
        <p:guide orient="horz" pos="165"/>
        <p:guide orient="horz" pos="3726"/>
        <p:guide orient="horz" pos="3929"/>
        <p:guide pos="295"/>
        <p:guide pos="5465"/>
        <p:guide pos="2881"/>
        <p:guide pos="2948"/>
        <p:guide pos="28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50" d="100"/>
          <a:sy n="50" d="100"/>
        </p:scale>
        <p:origin x="-2676" y="-2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12" Type="http://schemas.openxmlformats.org/officeDocument/2006/relationships/printerSettings" Target="printerSettings/printerSettings1.bin"/><Relationship Id="rId17" Type="http://schemas.openxmlformats.org/officeDocument/2006/relationships/theme" Target="theme/theme1.xml"/><Relationship Id="rId7" Type="http://schemas.openxmlformats.org/officeDocument/2006/relationships/slide" Target="slides/slide3.xml"/><Relationship Id="rId1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0" Type="http://schemas.openxmlformats.org/officeDocument/2006/relationships/customXml" Target="../customXml/item2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1.xml"/><Relationship Id="rId1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C2A9-352A-405C-B096-06C098ED1DF8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DC869-C2E1-44ED-9DB6-69CB5C596C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7432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463675" y="8782194"/>
            <a:ext cx="1501775" cy="180109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1000"/>
            </a:lvl1pPr>
          </a:lstStyle>
          <a:p>
            <a:fld id="{9CAA74A6-10E5-41A7-8B8F-A766F5656366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046412" y="8782194"/>
            <a:ext cx="3125788" cy="180109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4212" y="8782194"/>
            <a:ext cx="687388" cy="180109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1000"/>
            </a:lvl1pPr>
          </a:lstStyle>
          <a:p>
            <a:r>
              <a:rPr lang="en-GB" dirty="0" smtClean="0"/>
              <a:t>Page </a:t>
            </a:r>
            <a:fld id="{8E4BB8F6-032B-4FD4-9A99-EF51C8EFB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1420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spcAft>
        <a:spcPts val="30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1000" b="1" kern="1200">
        <a:solidFill>
          <a:schemeClr val="accent1"/>
        </a:solidFill>
        <a:latin typeface="+mn-lt"/>
        <a:ea typeface="+mn-ea"/>
        <a:cs typeface="+mn-cs"/>
      </a:defRPr>
    </a:lvl2pPr>
    <a:lvl3pPr marL="180975" indent="-180975" algn="l" defTabSz="914400" rtl="0" eaLnBrk="1" latinLnBrk="0" hangingPunct="1">
      <a:spcAft>
        <a:spcPts val="300"/>
      </a:spcAft>
      <a:buSzPct val="75000"/>
      <a:buFont typeface="Arial" pitchFamily="34" charset="0"/>
      <a:buChar char="►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352425" indent="-171450" algn="l" defTabSz="914400" rtl="0" eaLnBrk="1" latinLnBrk="0" hangingPunct="1">
      <a:spcAft>
        <a:spcPts val="300"/>
      </a:spcAft>
      <a:buSzPct val="75000"/>
      <a:buFont typeface="Arial" pitchFamily="34" charset="0"/>
      <a:buChar char="►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542925" indent="-180975" algn="l" defTabSz="914400" rtl="0" eaLnBrk="1" latinLnBrk="0" hangingPunct="1">
      <a:spcAft>
        <a:spcPts val="300"/>
      </a:spcAft>
      <a:buSzPct val="75000"/>
      <a:buFont typeface="Arial" pitchFamily="34" charset="0"/>
      <a:buChar char="►"/>
      <a:tabLst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Relationship Id="rId3" Type="http://schemas.openxmlformats.org/officeDocument/2006/relationships/image" Target="../media/image5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96" y="598866"/>
            <a:ext cx="6387973" cy="808038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96" y="1457705"/>
            <a:ext cx="6387973" cy="579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>
          <a:xfrm>
            <a:off x="2277398" y="2085484"/>
            <a:ext cx="2800282" cy="315912"/>
          </a:xfrm>
        </p:spPr>
        <p:txBody>
          <a:bodyPr wrap="none" anchor="ctr" anchorCtr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AutoShape 89"/>
          <p:cNvSpPr>
            <a:spLocks noChangeAspect="1" noChangeArrowheads="1"/>
          </p:cNvSpPr>
          <p:nvPr userDrawn="1"/>
        </p:nvSpPr>
        <p:spPr bwMode="gray">
          <a:xfrm rot="5400000">
            <a:off x="478759" y="3924773"/>
            <a:ext cx="1314453" cy="2286258"/>
          </a:xfrm>
          <a:custGeom>
            <a:avLst/>
            <a:gdLst>
              <a:gd name="connsiteX0" fmla="*/ 0 w 3313112"/>
              <a:gd name="connsiteY0" fmla="*/ 2279114 h 2279114"/>
              <a:gd name="connsiteX1" fmla="*/ 2509749 w 3313112"/>
              <a:gd name="connsiteY1" fmla="*/ 0 h 2279114"/>
              <a:gd name="connsiteX2" fmla="*/ 3313112 w 3313112"/>
              <a:gd name="connsiteY2" fmla="*/ 2279114 h 2279114"/>
              <a:gd name="connsiteX3" fmla="*/ 0 w 3313112"/>
              <a:gd name="connsiteY3" fmla="*/ 2279114 h 2279114"/>
              <a:gd name="connsiteX0" fmla="*/ 0 w 919162"/>
              <a:gd name="connsiteY0" fmla="*/ 2209264 h 2279114"/>
              <a:gd name="connsiteX1" fmla="*/ 115799 w 919162"/>
              <a:gd name="connsiteY1" fmla="*/ 0 h 2279114"/>
              <a:gd name="connsiteX2" fmla="*/ 919162 w 919162"/>
              <a:gd name="connsiteY2" fmla="*/ 2279114 h 2279114"/>
              <a:gd name="connsiteX3" fmla="*/ 0 w 919162"/>
              <a:gd name="connsiteY3" fmla="*/ 2209264 h 2279114"/>
              <a:gd name="connsiteX0" fmla="*/ 0 w 1283493"/>
              <a:gd name="connsiteY0" fmla="*/ 2278320 h 2279114"/>
              <a:gd name="connsiteX1" fmla="*/ 480130 w 1283493"/>
              <a:gd name="connsiteY1" fmla="*/ 0 h 2279114"/>
              <a:gd name="connsiteX2" fmla="*/ 1283493 w 1283493"/>
              <a:gd name="connsiteY2" fmla="*/ 2279114 h 2279114"/>
              <a:gd name="connsiteX3" fmla="*/ 0 w 1283493"/>
              <a:gd name="connsiteY3" fmla="*/ 2278320 h 2279114"/>
              <a:gd name="connsiteX0" fmla="*/ 0 w 1309690"/>
              <a:gd name="connsiteY0" fmla="*/ 2278320 h 2286258"/>
              <a:gd name="connsiteX1" fmla="*/ 480130 w 1309690"/>
              <a:gd name="connsiteY1" fmla="*/ 0 h 2286258"/>
              <a:gd name="connsiteX2" fmla="*/ 1309690 w 1309690"/>
              <a:gd name="connsiteY2" fmla="*/ 2286258 h 2286258"/>
              <a:gd name="connsiteX3" fmla="*/ 0 w 1309690"/>
              <a:gd name="connsiteY3" fmla="*/ 2278320 h 2286258"/>
              <a:gd name="connsiteX0" fmla="*/ 0 w 1312072"/>
              <a:gd name="connsiteY0" fmla="*/ 2280701 h 2286258"/>
              <a:gd name="connsiteX1" fmla="*/ 482512 w 1312072"/>
              <a:gd name="connsiteY1" fmla="*/ 0 h 2286258"/>
              <a:gd name="connsiteX2" fmla="*/ 1312072 w 1312072"/>
              <a:gd name="connsiteY2" fmla="*/ 2286258 h 2286258"/>
              <a:gd name="connsiteX3" fmla="*/ 0 w 1312072"/>
              <a:gd name="connsiteY3" fmla="*/ 2280701 h 2286258"/>
              <a:gd name="connsiteX0" fmla="*/ 0 w 1314453"/>
              <a:gd name="connsiteY0" fmla="*/ 2283082 h 2286258"/>
              <a:gd name="connsiteX1" fmla="*/ 484893 w 1314453"/>
              <a:gd name="connsiteY1" fmla="*/ 0 h 2286258"/>
              <a:gd name="connsiteX2" fmla="*/ 1314453 w 1314453"/>
              <a:gd name="connsiteY2" fmla="*/ 2286258 h 2286258"/>
              <a:gd name="connsiteX3" fmla="*/ 0 w 1314453"/>
              <a:gd name="connsiteY3" fmla="*/ 2283082 h 228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3" h="2286258">
                <a:moveTo>
                  <a:pt x="0" y="2283082"/>
                </a:moveTo>
                <a:lnTo>
                  <a:pt x="484893" y="0"/>
                </a:lnTo>
                <a:lnTo>
                  <a:pt x="1314453" y="2286258"/>
                </a:lnTo>
                <a:lnTo>
                  <a:pt x="0" y="228308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gray">
          <a:xfrm>
            <a:off x="2279115" y="2403072"/>
            <a:ext cx="6864885" cy="249308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" name="Picture 2" descr="C:\Users\x81870\Desktop\EY_Logo2_White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48338"/>
            <a:ext cx="982022" cy="7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338" r="87690" b="86318"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  <a:buClr>
                <a:schemeClr val="accent2"/>
              </a:buClr>
              <a:buSzPct val="70000"/>
            </a:pPr>
            <a:r>
              <a:rPr lang="en-US" sz="1200" b="1" dirty="0" smtClean="0">
                <a:solidFill>
                  <a:schemeClr val="accent1"/>
                </a:solidFill>
              </a:rPr>
              <a:t>About color themes</a:t>
            </a:r>
          </a:p>
          <a:p>
            <a:pPr marL="347663">
              <a:lnSpc>
                <a:spcPct val="100000"/>
              </a:lnSpc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chemeClr val="accent1"/>
                </a:solidFill>
              </a:rPr>
              <a:t>Choose the appropriate design theme</a:t>
            </a:r>
            <a:r>
              <a:rPr lang="en-US" sz="10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 smtClean="0">
                <a:solidFill>
                  <a:schemeClr val="accent1"/>
                </a:solidFill>
              </a:rPr>
              <a:t>for your presentation. </a:t>
            </a:r>
            <a:r>
              <a:rPr lang="en-US" sz="1000" dirty="0" smtClean="0">
                <a:solidFill>
                  <a:schemeClr val="accent1"/>
                </a:solidFill>
              </a:rPr>
              <a:t>The first two options on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the design tab are correct EY themes, these two are the only ones that should</a:t>
            </a:r>
            <a:r>
              <a:rPr lang="en-US" sz="1000" baseline="0" dirty="0" smtClean="0">
                <a:solidFill>
                  <a:schemeClr val="accent1"/>
                </a:solidFill>
              </a:rPr>
              <a:t> be used</a:t>
            </a:r>
            <a:r>
              <a:rPr lang="en-US" sz="1000" dirty="0" smtClean="0">
                <a:solidFill>
                  <a:schemeClr val="accent1"/>
                </a:solidFill>
              </a:rPr>
              <a:t>. (1) dark backgrounds for onscreen; (2) light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backgrounds for handouts.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96" y="598866"/>
            <a:ext cx="6387973" cy="808038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96" y="1457705"/>
            <a:ext cx="6387973" cy="579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>
          <a:xfrm>
            <a:off x="2277398" y="2085484"/>
            <a:ext cx="2800282" cy="315912"/>
          </a:xfrm>
        </p:spPr>
        <p:txBody>
          <a:bodyPr wrap="none" anchor="ctr" anchorCtr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AutoShape 89"/>
          <p:cNvSpPr>
            <a:spLocks noChangeAspect="1" noChangeArrowheads="1"/>
          </p:cNvSpPr>
          <p:nvPr userDrawn="1"/>
        </p:nvSpPr>
        <p:spPr bwMode="gray">
          <a:xfrm rot="5400000">
            <a:off x="478759" y="3924773"/>
            <a:ext cx="1314453" cy="2286258"/>
          </a:xfrm>
          <a:custGeom>
            <a:avLst/>
            <a:gdLst>
              <a:gd name="connsiteX0" fmla="*/ 0 w 3313112"/>
              <a:gd name="connsiteY0" fmla="*/ 2279114 h 2279114"/>
              <a:gd name="connsiteX1" fmla="*/ 2509749 w 3313112"/>
              <a:gd name="connsiteY1" fmla="*/ 0 h 2279114"/>
              <a:gd name="connsiteX2" fmla="*/ 3313112 w 3313112"/>
              <a:gd name="connsiteY2" fmla="*/ 2279114 h 2279114"/>
              <a:gd name="connsiteX3" fmla="*/ 0 w 3313112"/>
              <a:gd name="connsiteY3" fmla="*/ 2279114 h 2279114"/>
              <a:gd name="connsiteX0" fmla="*/ 0 w 919162"/>
              <a:gd name="connsiteY0" fmla="*/ 2209264 h 2279114"/>
              <a:gd name="connsiteX1" fmla="*/ 115799 w 919162"/>
              <a:gd name="connsiteY1" fmla="*/ 0 h 2279114"/>
              <a:gd name="connsiteX2" fmla="*/ 919162 w 919162"/>
              <a:gd name="connsiteY2" fmla="*/ 2279114 h 2279114"/>
              <a:gd name="connsiteX3" fmla="*/ 0 w 919162"/>
              <a:gd name="connsiteY3" fmla="*/ 2209264 h 2279114"/>
              <a:gd name="connsiteX0" fmla="*/ 0 w 1283493"/>
              <a:gd name="connsiteY0" fmla="*/ 2278320 h 2279114"/>
              <a:gd name="connsiteX1" fmla="*/ 480130 w 1283493"/>
              <a:gd name="connsiteY1" fmla="*/ 0 h 2279114"/>
              <a:gd name="connsiteX2" fmla="*/ 1283493 w 1283493"/>
              <a:gd name="connsiteY2" fmla="*/ 2279114 h 2279114"/>
              <a:gd name="connsiteX3" fmla="*/ 0 w 1283493"/>
              <a:gd name="connsiteY3" fmla="*/ 2278320 h 2279114"/>
              <a:gd name="connsiteX0" fmla="*/ 0 w 1309690"/>
              <a:gd name="connsiteY0" fmla="*/ 2278320 h 2286258"/>
              <a:gd name="connsiteX1" fmla="*/ 480130 w 1309690"/>
              <a:gd name="connsiteY1" fmla="*/ 0 h 2286258"/>
              <a:gd name="connsiteX2" fmla="*/ 1309690 w 1309690"/>
              <a:gd name="connsiteY2" fmla="*/ 2286258 h 2286258"/>
              <a:gd name="connsiteX3" fmla="*/ 0 w 1309690"/>
              <a:gd name="connsiteY3" fmla="*/ 2278320 h 2286258"/>
              <a:gd name="connsiteX0" fmla="*/ 0 w 1312072"/>
              <a:gd name="connsiteY0" fmla="*/ 2280701 h 2286258"/>
              <a:gd name="connsiteX1" fmla="*/ 482512 w 1312072"/>
              <a:gd name="connsiteY1" fmla="*/ 0 h 2286258"/>
              <a:gd name="connsiteX2" fmla="*/ 1312072 w 1312072"/>
              <a:gd name="connsiteY2" fmla="*/ 2286258 h 2286258"/>
              <a:gd name="connsiteX3" fmla="*/ 0 w 1312072"/>
              <a:gd name="connsiteY3" fmla="*/ 2280701 h 2286258"/>
              <a:gd name="connsiteX0" fmla="*/ 0 w 1314453"/>
              <a:gd name="connsiteY0" fmla="*/ 2283082 h 2286258"/>
              <a:gd name="connsiteX1" fmla="*/ 484893 w 1314453"/>
              <a:gd name="connsiteY1" fmla="*/ 0 h 2286258"/>
              <a:gd name="connsiteX2" fmla="*/ 1314453 w 1314453"/>
              <a:gd name="connsiteY2" fmla="*/ 2286258 h 2286258"/>
              <a:gd name="connsiteX3" fmla="*/ 0 w 1314453"/>
              <a:gd name="connsiteY3" fmla="*/ 2283082 h 228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3" h="2286258">
                <a:moveTo>
                  <a:pt x="0" y="2283082"/>
                </a:moveTo>
                <a:lnTo>
                  <a:pt x="484893" y="0"/>
                </a:lnTo>
                <a:lnTo>
                  <a:pt x="1314453" y="2286258"/>
                </a:lnTo>
                <a:lnTo>
                  <a:pt x="0" y="228308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gray">
          <a:xfrm>
            <a:off x="2279115" y="2403072"/>
            <a:ext cx="6864885" cy="249308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C:\Users\x81870\Desktop\EY_Logo2_grey_CMYK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49263"/>
            <a:ext cx="982022" cy="7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338" r="87690" b="86318"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  <a:buClr>
                <a:schemeClr val="accent2"/>
              </a:buClr>
              <a:buSzPct val="70000"/>
            </a:pPr>
            <a:r>
              <a:rPr lang="en-US" sz="1200" b="1" dirty="0" smtClean="0">
                <a:solidFill>
                  <a:schemeClr val="accent1"/>
                </a:solidFill>
              </a:rPr>
              <a:t>About color themes</a:t>
            </a:r>
          </a:p>
          <a:p>
            <a:pPr marL="347663">
              <a:lnSpc>
                <a:spcPct val="100000"/>
              </a:lnSpc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chemeClr val="accent1"/>
                </a:solidFill>
              </a:rPr>
              <a:t>Choose the appropriate design theme</a:t>
            </a:r>
            <a:r>
              <a:rPr lang="en-US" sz="10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 smtClean="0">
                <a:solidFill>
                  <a:schemeClr val="accent1"/>
                </a:solidFill>
              </a:rPr>
              <a:t>for your presentation. </a:t>
            </a:r>
            <a:r>
              <a:rPr lang="en-US" sz="1000" dirty="0" smtClean="0">
                <a:solidFill>
                  <a:schemeClr val="accent1"/>
                </a:solidFill>
              </a:rPr>
              <a:t>The first two options on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the design tab are correct EY themes, these two are the only ones that should</a:t>
            </a:r>
            <a:r>
              <a:rPr lang="en-US" sz="1000" baseline="0" dirty="0" smtClean="0">
                <a:solidFill>
                  <a:schemeClr val="accent1"/>
                </a:solidFill>
              </a:rPr>
              <a:t> be used</a:t>
            </a:r>
            <a:r>
              <a:rPr lang="en-US" sz="1000" dirty="0" smtClean="0">
                <a:solidFill>
                  <a:schemeClr val="accent1"/>
                </a:solidFill>
              </a:rPr>
              <a:t>. (1) dark backgrounds for onscreen; (2) light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backgrounds for handouts.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2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3A6-1562-4F12-989A-03FC1D055B80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16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A38-856D-45EA-87FD-7B600B0C071F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9950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7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1288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3A6-1562-4F12-989A-03FC1D055B80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767102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81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13158-D776-41C3-B502-B90D2C284E57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only</a:t>
            </a:r>
            <a:endParaRPr lang="en-GB" dirty="0"/>
          </a:p>
        </p:txBody>
      </p:sp>
      <p:sp>
        <p:nvSpPr>
          <p:cNvPr id="35" name="Line 34"/>
          <p:cNvSpPr>
            <a:spLocks noChangeShapeType="1"/>
          </p:cNvSpPr>
          <p:nvPr userDrawn="1"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6" name="Line 35"/>
          <p:cNvSpPr>
            <a:spLocks noChangeShapeType="1"/>
          </p:cNvSpPr>
          <p:nvPr userDrawn="1"/>
        </p:nvSpPr>
        <p:spPr bwMode="auto">
          <a:xfrm>
            <a:off x="468313" y="1087438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7" name="Line 11"/>
          <p:cNvSpPr>
            <a:spLocks noChangeShapeType="1"/>
          </p:cNvSpPr>
          <p:nvPr userDrawn="1"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0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1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13158-D776-41C3-B502-B90D2C284E57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8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2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5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i-A3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47688"/>
            <a:ext cx="24939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85800" y="5637213"/>
            <a:ext cx="7620000" cy="158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39642"/>
            <a:ext cx="7543800" cy="646758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779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3A6-1562-4F12-989A-03FC1D055B80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i-A3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47688"/>
            <a:ext cx="24939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685800" y="5008563"/>
            <a:ext cx="7620000" cy="158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85800" y="5637213"/>
            <a:ext cx="7620000" cy="158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30000"/>
            <a:ext cx="7543800" cy="326158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360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i-A3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998788"/>
            <a:ext cx="24923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2743200" y="4394200"/>
            <a:ext cx="34163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smtClean="0">
                <a:solidFill>
                  <a:prstClr val="white"/>
                </a:solidFill>
                <a:latin typeface="Arial Narrow" charset="0"/>
                <a:cs typeface="Arial Narrow" charset="0"/>
              </a:rPr>
              <a:t>www.transparency.org</a:t>
            </a:r>
          </a:p>
        </p:txBody>
      </p:sp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2260600" y="4965700"/>
            <a:ext cx="4381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prstClr val="white"/>
                </a:solidFill>
                <a:latin typeface="Arial Narrow" charset="0"/>
                <a:cs typeface="Arial Narrow" charset="0"/>
              </a:rPr>
              <a:t>facebook.com/transparencyinternational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prstClr val="white"/>
                </a:solidFill>
                <a:latin typeface="Arial Narrow" charset="0"/>
                <a:cs typeface="Arial Narrow" charset="0"/>
              </a:rPr>
              <a:t>twitter.com/anticorruption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prstClr val="white"/>
                </a:solidFill>
                <a:latin typeface="Arial Narrow" charset="0"/>
                <a:cs typeface="Arial Narrow" charset="0"/>
              </a:rPr>
              <a:t>blog.transparency.org </a:t>
            </a: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2197100" y="5816600"/>
            <a:ext cx="4508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smtClean="0">
                <a:solidFill>
                  <a:prstClr val="white"/>
                </a:solidFill>
                <a:latin typeface="Arial Narrow" pitchFamily="34" charset="0"/>
              </a:rPr>
              <a:t>© 2013 Transparency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21335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6080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39750" y="13319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66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39750" y="6080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39750" y="13319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20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6080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39750" y="13319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7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6080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39750" y="13319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676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A38-856D-45EA-87FD-7B600B0C071F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9950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1288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3A6-1562-4F12-989A-03FC1D055B80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767102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13158-D776-41C3-B502-B90D2C284E57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only</a:t>
            </a:r>
            <a:endParaRPr lang="en-GB" dirty="0"/>
          </a:p>
        </p:txBody>
      </p:sp>
      <p:sp>
        <p:nvSpPr>
          <p:cNvPr id="35" name="Line 34"/>
          <p:cNvSpPr>
            <a:spLocks noChangeShapeType="1"/>
          </p:cNvSpPr>
          <p:nvPr userDrawn="1"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6" name="Line 35"/>
          <p:cNvSpPr>
            <a:spLocks noChangeShapeType="1"/>
          </p:cNvSpPr>
          <p:nvPr userDrawn="1"/>
        </p:nvSpPr>
        <p:spPr bwMode="auto">
          <a:xfrm>
            <a:off x="468313" y="1087438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7" name="Line 11"/>
          <p:cNvSpPr>
            <a:spLocks noChangeShapeType="1"/>
          </p:cNvSpPr>
          <p:nvPr userDrawn="1"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13158-D776-41C3-B502-B90D2C284E57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537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90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theme" Target="../theme/theme3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338" r="87690" b="86318"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0075" cy="79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1288"/>
            <a:ext cx="8220075" cy="450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4448" y="6432719"/>
            <a:ext cx="1477328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7FD3DB2-062B-4774-8247-6BF256AC8098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375" y="6432719"/>
            <a:ext cx="3384550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432719"/>
            <a:ext cx="744537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68313" y="1052736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6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  <a:buClr>
                <a:schemeClr val="accent2"/>
              </a:buClr>
              <a:buSzPct val="70000"/>
            </a:pPr>
            <a:r>
              <a:rPr lang="en-US" sz="1200" b="1" dirty="0" smtClean="0">
                <a:solidFill>
                  <a:schemeClr val="accent1"/>
                </a:solidFill>
              </a:rPr>
              <a:t>About color themes</a:t>
            </a:r>
          </a:p>
          <a:p>
            <a:pPr marL="347663">
              <a:lnSpc>
                <a:spcPct val="100000"/>
              </a:lnSpc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chemeClr val="accent1"/>
                </a:solidFill>
              </a:rPr>
              <a:t>Choose the appropriate design theme</a:t>
            </a:r>
            <a:r>
              <a:rPr lang="en-US" sz="10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 smtClean="0">
                <a:solidFill>
                  <a:schemeClr val="accent1"/>
                </a:solidFill>
              </a:rPr>
              <a:t>for your presentation. </a:t>
            </a:r>
            <a:r>
              <a:rPr lang="en-US" sz="1000" dirty="0" smtClean="0">
                <a:solidFill>
                  <a:schemeClr val="accent1"/>
                </a:solidFill>
              </a:rPr>
              <a:t>The first two options on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the design tab are correct EY themes, these two are the only ones that should</a:t>
            </a:r>
            <a:r>
              <a:rPr lang="en-US" sz="1000" baseline="0" dirty="0" smtClean="0">
                <a:solidFill>
                  <a:schemeClr val="accent1"/>
                </a:solidFill>
              </a:rPr>
              <a:t> be used</a:t>
            </a:r>
            <a:r>
              <a:rPr lang="en-US" sz="1000" dirty="0" smtClean="0">
                <a:solidFill>
                  <a:schemeClr val="accent1"/>
                </a:solidFill>
              </a:rPr>
              <a:t>. (1) dark backgrounds for onscreen; (2) light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backgrounds for handouts.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5" r:id="rId5"/>
    <p:sldLayoutId id="2147483666" r:id="rId6"/>
    <p:sldLayoutId id="2147483651" r:id="rId7"/>
    <p:sldLayoutId id="2147483668" r:id="rId8"/>
    <p:sldLayoutId id="214748366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3556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34925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41400" indent="-32385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0075" cy="79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1288"/>
            <a:ext cx="8220075" cy="450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4448" y="6432719"/>
            <a:ext cx="1477328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7FD3DB2-062B-4774-8247-6BF256AC8098}" type="datetime4">
              <a:rPr lang="en-GB" smtClean="0"/>
              <a:pPr/>
              <a:t>January 23,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375" y="6432719"/>
            <a:ext cx="3384550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432719"/>
            <a:ext cx="744537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68313" y="1052736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338" r="87690" b="86318"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  <a:buClr>
                <a:schemeClr val="accent2"/>
              </a:buClr>
              <a:buSzPct val="70000"/>
            </a:pPr>
            <a:r>
              <a:rPr lang="en-US" sz="1200" b="1" dirty="0" smtClean="0">
                <a:solidFill>
                  <a:schemeClr val="accent1"/>
                </a:solidFill>
              </a:rPr>
              <a:t>About color themes</a:t>
            </a:r>
          </a:p>
          <a:p>
            <a:pPr marL="347663">
              <a:lnSpc>
                <a:spcPct val="100000"/>
              </a:lnSpc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chemeClr val="accent1"/>
                </a:solidFill>
              </a:rPr>
              <a:t>Choose the appropriate design theme</a:t>
            </a:r>
            <a:r>
              <a:rPr lang="en-US" sz="10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 smtClean="0">
                <a:solidFill>
                  <a:schemeClr val="accent1"/>
                </a:solidFill>
              </a:rPr>
              <a:t>for your presentation. </a:t>
            </a:r>
            <a:r>
              <a:rPr lang="en-US" sz="1000" dirty="0" smtClean="0">
                <a:solidFill>
                  <a:schemeClr val="accent1"/>
                </a:solidFill>
              </a:rPr>
              <a:t>The first two options on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the design tab are correct EY themes, these two are the only ones that should</a:t>
            </a:r>
            <a:r>
              <a:rPr lang="en-US" sz="1000" baseline="0" dirty="0" smtClean="0">
                <a:solidFill>
                  <a:schemeClr val="accent1"/>
                </a:solidFill>
              </a:rPr>
              <a:t> be used</a:t>
            </a:r>
            <a:r>
              <a:rPr lang="en-US" sz="1000" dirty="0" smtClean="0">
                <a:solidFill>
                  <a:schemeClr val="accent1"/>
                </a:solidFill>
              </a:rPr>
              <a:t>. (1) dark backgrounds for onscreen; (2) light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backgrounds for handouts.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85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3556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3302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35050" indent="-3175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text styles</a:t>
            </a:r>
          </a:p>
          <a:p>
            <a:pPr lvl="1"/>
            <a:r>
              <a:rPr lang="ga-IE" altLang="en-US" smtClean="0"/>
              <a:t>Second level</a:t>
            </a:r>
          </a:p>
          <a:p>
            <a:pPr lvl="2"/>
            <a:r>
              <a:rPr lang="ga-IE" altLang="en-US" smtClean="0"/>
              <a:t>Third level</a:t>
            </a:r>
          </a:p>
          <a:p>
            <a:pPr lvl="3"/>
            <a:r>
              <a:rPr lang="ga-IE" altLang="en-US" smtClean="0"/>
              <a:t>Fourth level</a:t>
            </a:r>
          </a:p>
          <a:p>
            <a:pPr lvl="4"/>
            <a:r>
              <a:rPr lang="ga-IE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4465DC-9B9B-485B-A3C6-8E577A56E06A}" type="datetimeFigureOut">
              <a:rPr lang="en-US" altLang="en-US"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23/01/17</a:t>
            </a:fld>
            <a:endParaRPr lang="en-US" altLang="en-US">
              <a:ea typeface="ヒラギノ角ゴ Pro W3" pitchFamily="12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BEA1A6A-4B5E-4365-9B8B-94286BA40474}" type="slidenum">
              <a:rPr lang="en-US" altLang="en-US"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ヒラギノ角ゴ Pro W3" pitchFamily="122" charset="-128"/>
            </a:endParaRPr>
          </a:p>
        </p:txBody>
      </p:sp>
      <p:pic>
        <p:nvPicPr>
          <p:cNvPr id="1031" name="Picture 7" descr="section-screen300dpi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3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footer-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805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I-symbo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0"/>
            <a:ext cx="164465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1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rgbClr val="00ABE2"/>
          </a:solidFill>
          <a:latin typeface="Arial Narrow Bold"/>
          <a:ea typeface="ヒラギノ角ゴ Pro W3" charset="0"/>
          <a:cs typeface="Arial Narrow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  <a:cs typeface="Arial Narrow Bold" pitchFamily="12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  <a:cs typeface="Arial Narrow Bold" pitchFamily="12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  <a:cs typeface="Arial Narrow Bold" pitchFamily="12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  <a:cs typeface="Arial Narrow Bold" pitchFamily="122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33375"/>
            <a:ext cx="8496300" cy="62642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CORRUPTION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PERCEPTIONS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INDEX 2016 </a:t>
            </a:r>
            <a:endParaRPr lang="en-US" dirty="0">
              <a:ea typeface="+mj-ea"/>
            </a:endParaRPr>
          </a:p>
        </p:txBody>
      </p:sp>
      <p:sp>
        <p:nvSpPr>
          <p:cNvPr id="10244" name="Subtitle 2"/>
          <p:cNvSpPr>
            <a:spLocks noGrp="1"/>
          </p:cNvSpPr>
          <p:nvPr>
            <p:ph type="subTitle" idx="1"/>
          </p:nvPr>
        </p:nvSpPr>
        <p:spPr>
          <a:xfrm>
            <a:off x="685800" y="4840288"/>
            <a:ext cx="7543800" cy="6461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cap="none" dirty="0" smtClean="0">
                <a:latin typeface="Arial Narrow" pitchFamily="34" charset="0"/>
                <a:ea typeface="ヒラギノ角ゴ Pro W3" pitchFamily="122" charset="-128"/>
              </a:rPr>
              <a:t>The perceived levels of public sector corruption in 176 countries/territories around the world.</a:t>
            </a:r>
          </a:p>
        </p:txBody>
      </p:sp>
      <p:sp>
        <p:nvSpPr>
          <p:cNvPr id="1024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 Narrow" pitchFamily="34" charset="0"/>
              <a:ea typeface="ヒラギノ角ゴ Pro W3" pitchFamily="122" charset="-128"/>
            </a:endParaRPr>
          </a:p>
        </p:txBody>
      </p:sp>
      <p:pic>
        <p:nvPicPr>
          <p:cNvPr id="6" name="Picture 5" descr="ti-A3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620688"/>
            <a:ext cx="2592288" cy="61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96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444"/>
          <a:stretch>
            <a:fillRect/>
          </a:stretch>
        </p:blipFill>
        <p:spPr>
          <a:xfrm>
            <a:off x="704914" y="1651000"/>
            <a:ext cx="7892985" cy="379422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CPI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19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Placeholder 9" descr="grey-ti.png"/>
          <p:cNvPicPr>
            <a:picLocks noGrp="1" noChangeAspect="1"/>
          </p:cNvPicPr>
          <p:nvPr>
            <p:ph type="pic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1158"/>
          <a:stretch>
            <a:fillRect/>
          </a:stretch>
        </p:blipFill>
        <p:spPr bwMode="auto">
          <a:xfrm>
            <a:off x="539750" y="1651000"/>
            <a:ext cx="8058150" cy="387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750" y="571500"/>
            <a:ext cx="6337300" cy="795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Cpi</a:t>
            </a:r>
            <a:r>
              <a:rPr lang="en-US" dirty="0" smtClean="0">
                <a:ea typeface="+mj-ea"/>
              </a:rPr>
              <a:t> 2016: The top</a:t>
            </a:r>
            <a:endParaRPr lang="en-US" dirty="0">
              <a:ea typeface="+mj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539750" y="5613400"/>
            <a:ext cx="8121650" cy="6096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 smtClean="0">
              <a:solidFill>
                <a:schemeClr val="bg2">
                  <a:lumMod val="25000"/>
                </a:schemeClr>
              </a:solidFill>
              <a:ea typeface="ヒラギノ角ゴ Pro W3" pitchFamily="122" charset="-128"/>
            </a:endParaRP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  <a:ea typeface="ヒラギノ角ゴ Pro W3" pitchFamily="122" charset="-128"/>
              </a:rPr>
              <a:t>Denmark and New Zealand share first place with score of 90, with other Nordic countries following closely, all helped by strong access to information systems and rules governing the </a:t>
            </a:r>
            <a:r>
              <a:rPr lang="en-GB" altLang="en-US" dirty="0" smtClean="0">
                <a:solidFill>
                  <a:schemeClr val="bg2">
                    <a:lumMod val="25000"/>
                  </a:schemeClr>
                </a:solidFill>
                <a:ea typeface="ヒラギノ角ゴ Pro W3" pitchFamily="122" charset="-128"/>
              </a:rPr>
              <a:t>behaviour</a:t>
            </a: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  <a:ea typeface="ヒラギノ角ゴ Pro W3" pitchFamily="122" charset="-128"/>
              </a:rPr>
              <a:t> of those in public positions.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b="29222"/>
          <a:stretch>
            <a:fillRect/>
          </a:stretch>
        </p:blipFill>
        <p:spPr bwMode="auto">
          <a:xfrm>
            <a:off x="467546" y="4293096"/>
            <a:ext cx="81271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32313"/>
              </p:ext>
            </p:extLst>
          </p:nvPr>
        </p:nvGraphicFramePr>
        <p:xfrm>
          <a:off x="467547" y="1396999"/>
          <a:ext cx="8127192" cy="28960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5"/>
                <a:gridCol w="4176464"/>
                <a:gridCol w="2078523"/>
              </a:tblGrid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RANK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COUNTRY/TERRITORY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SCORE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DENMARK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NEW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ZEALAND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FINLAND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SWEDEN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88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SWITZERLAND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NORWAY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99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Placeholder 9" descr="grey-ti.png"/>
          <p:cNvPicPr>
            <a:picLocks noGrp="1" noChangeAspect="1"/>
          </p:cNvPicPr>
          <p:nvPr>
            <p:ph type="pic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1158"/>
          <a:stretch>
            <a:fillRect/>
          </a:stretch>
        </p:blipFill>
        <p:spPr bwMode="auto">
          <a:xfrm>
            <a:off x="539750" y="1651000"/>
            <a:ext cx="8058150" cy="387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750" y="571500"/>
            <a:ext cx="6337300" cy="795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Cpi</a:t>
            </a:r>
            <a:r>
              <a:rPr lang="en-US" dirty="0" smtClean="0">
                <a:ea typeface="+mj-ea"/>
              </a:rPr>
              <a:t> 2016: The bottom</a:t>
            </a:r>
            <a:endParaRPr lang="en-US" dirty="0">
              <a:ea typeface="+mj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539750" y="5613400"/>
            <a:ext cx="8121650" cy="6096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 smtClean="0">
              <a:solidFill>
                <a:schemeClr val="bg2">
                  <a:lumMod val="25000"/>
                </a:schemeClr>
              </a:solidFill>
              <a:ea typeface="ヒラギノ角ゴ Pro W3" pitchFamily="122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b="29222"/>
          <a:stretch>
            <a:fillRect/>
          </a:stretch>
        </p:blipFill>
        <p:spPr bwMode="auto">
          <a:xfrm>
            <a:off x="467546" y="4293096"/>
            <a:ext cx="81271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88306"/>
              </p:ext>
            </p:extLst>
          </p:nvPr>
        </p:nvGraphicFramePr>
        <p:xfrm>
          <a:off x="467547" y="1396999"/>
          <a:ext cx="8127192" cy="3309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5"/>
                <a:gridCol w="4176464"/>
                <a:gridCol w="2078523"/>
              </a:tblGrid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RANK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COUNTRY/TERRITORY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SCORE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170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LIBYA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170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SUDAN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170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YEMEN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173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SYRIA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174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KOREA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(NORTH)</a:t>
                      </a:r>
                      <a:endParaRPr lang="en-GB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175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SOUTH SUDAN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176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SOMALIA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b="29222"/>
          <a:stretch>
            <a:fillRect/>
          </a:stretch>
        </p:blipFill>
        <p:spPr bwMode="auto">
          <a:xfrm>
            <a:off x="467546" y="5512296"/>
            <a:ext cx="8127194" cy="79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6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750" y="571500"/>
            <a:ext cx="6337300" cy="795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Cpi</a:t>
            </a:r>
            <a:r>
              <a:rPr lang="en-US" dirty="0" smtClean="0">
                <a:ea typeface="+mj-ea"/>
              </a:rPr>
              <a:t> 2016: Main movers since 2012</a:t>
            </a:r>
            <a:endParaRPr lang="en-US" dirty="0">
              <a:ea typeface="+mj-e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14426"/>
              </p:ext>
            </p:extLst>
          </p:nvPr>
        </p:nvGraphicFramePr>
        <p:xfrm>
          <a:off x="683568" y="1484784"/>
          <a:ext cx="7128296" cy="484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8"/>
                <a:gridCol w="2817925"/>
                <a:gridCol w="2798203"/>
              </a:tblGrid>
              <a:tr h="39474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COUNTRY/TERRITORY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4130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Greece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Senegal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Kingdom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Latvia</a:t>
                      </a:r>
                      <a:endParaRPr lang="en-GB" sz="2000" b="1" cap="all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Republic 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Albania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Indonesia 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Slovakia</a:t>
                      </a:r>
                    </a:p>
                    <a:p>
                      <a:pPr algn="ctr"/>
                      <a:endParaRPr lang="en-GB" sz="2000" b="1" cap="all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600455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Yemen</a:t>
                      </a:r>
                    </a:p>
                    <a:p>
                      <a:pPr algn="ctr"/>
                      <a:r>
                        <a:rPr lang="es-MX" sz="18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Hungary </a:t>
                      </a:r>
                    </a:p>
                    <a:p>
                      <a:pPr algn="ctr"/>
                      <a:r>
                        <a:rPr lang="es-MX" sz="18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Malawi</a:t>
                      </a:r>
                    </a:p>
                    <a:p>
                      <a:pPr algn="ctr"/>
                      <a:r>
                        <a:rPr lang="es-MX" sz="18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</a:p>
                    <a:p>
                      <a:pPr algn="ctr"/>
                      <a:r>
                        <a:rPr lang="es-MX" sz="18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Turkey  </a:t>
                      </a:r>
                    </a:p>
                    <a:p>
                      <a:pPr algn="ctr"/>
                      <a:r>
                        <a:rPr lang="es-MX" sz="18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Brazil </a:t>
                      </a:r>
                    </a:p>
                    <a:p>
                      <a:pPr algn="ctr"/>
                      <a:r>
                        <a:rPr lang="es-MX" sz="18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Madagascar</a:t>
                      </a:r>
                      <a:endParaRPr lang="en-GB" sz="2000" b="1" cap="all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Spain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s-MX" sz="2000" b="1" kern="1200" cap="all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endParaRPr lang="es-MX" sz="2000" b="1" kern="1200" cap="all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Mozambique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 Lanka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Tanzania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Uganda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Gambia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lang="en-GB" sz="2400" b="1" cap="all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en-GB" sz="2000" b="1" cap="all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2" name="Up Arrow 1"/>
          <p:cNvSpPr/>
          <p:nvPr/>
        </p:nvSpPr>
        <p:spPr>
          <a:xfrm>
            <a:off x="1187624" y="2201878"/>
            <a:ext cx="628648" cy="1083106"/>
          </a:xfrm>
          <a:prstGeom prst="upArrow">
            <a:avLst/>
          </a:prstGeom>
          <a:gradFill flip="none" rotWithShape="1">
            <a:gsLst>
              <a:gs pos="50000">
                <a:srgbClr val="A7C686"/>
              </a:gs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own Arrow 2"/>
          <p:cNvSpPr/>
          <p:nvPr/>
        </p:nvSpPr>
        <p:spPr>
          <a:xfrm>
            <a:off x="1187624" y="3861048"/>
            <a:ext cx="628648" cy="2016224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2&quot;&gt;&lt;/object&gt;&lt;object type=&quot;2&quot; unique_id=&quot;10033&quot;&gt;&lt;object type=&quot;3&quot; unique_id=&quot;10034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 - &amp;quot;Agenda&amp;quot;&quot;/&gt;&lt;property id=&quot;20307&quot; value=&quot;258&quot;/&gt;&lt;/object&gt;&lt;object type=&quot;3&quot; unique_id=&quot;10036&quot;&gt;&lt;property id=&quot;20148&quot; value=&quot;5&quot;/&gt;&lt;property id=&quot;20300&quot; value=&quot;Slide 3 - &amp;quot;Text styles&amp;quot;&quot;/&gt;&lt;property id=&quot;20307&quot; value=&quot;259&quot;/&gt;&lt;/object&gt;&lt;object type=&quot;3&quot; unique_id=&quot;10037&quot;&gt;&lt;property id=&quot;20148&quot; value=&quot;5&quot;/&gt;&lt;property id=&quot;20300&quot; value=&quot;Slide 4 - &amp;quot;Divider (Pattern)&amp;quot;&quot;/&gt;&lt;property id=&quot;20307&quot; value=&quot;260&quot;/&gt;&lt;/object&gt;&lt;object type=&quot;3&quot; unique_id=&quot;10038&quot;&gt;&lt;property id=&quot;20148&quot; value=&quot;5&quot;/&gt;&lt;property id=&quot;20300&quot; value=&quot;Slide 5 - &amp;quot;Text and chart&amp;quot;&quot;/&gt;&lt;property id=&quot;20307&quot; value=&quot;261&quot;/&gt;&lt;/object&gt;&lt;object type=&quot;3&quot; unique_id=&quot;10039&quot;&gt;&lt;property id=&quot;20148&quot; value=&quot;5&quot;/&gt;&lt;property id=&quot;20300&quot; value=&quot;Slide 6 - &amp;quot;Table and text&amp;quot;&quot;/&gt;&lt;property id=&quot;20307&quot; value=&quot;265&quot;/&gt;&lt;/object&gt;&lt;object type=&quot;3&quot; unique_id=&quot;10040&quot;&gt;&lt;property id=&quot;20148&quot; value=&quot;5&quot;/&gt;&lt;property id=&quot;20300&quot; value=&quot;Slide 7 - &amp;quot;Text and table&amp;quot;&quot;/&gt;&lt;property id=&quot;20307&quot; value=&quot;266&quot;/&gt;&lt;/object&gt;&lt;object type=&quot;3&quot; unique_id=&quot;10041&quot;&gt;&lt;property id=&quot;20148&quot; value=&quot;5&quot;/&gt;&lt;property id=&quot;20300&quot; value=&quot;Slide 8 - &amp;quot;Thank you&amp;quot;&quot;/&gt;&lt;property id=&quot;20307&quot; value=&quot;267&quot;/&gt;&lt;/object&gt;&lt;/object&gt;&lt;/object&gt;&lt;/database&gt;"/>
</p:tagLst>
</file>

<file path=ppt/theme/theme1.xml><?xml version="1.0" encoding="utf-8"?>
<a:theme xmlns:a="http://schemas.openxmlformats.org/drawingml/2006/main" name="Dark background - Onscreen">
  <a:themeElements>
    <a:clrScheme name="EY Dark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FFFFF"/>
      </a:accent4>
      <a:accent5>
        <a:srgbClr val="00A3AE"/>
      </a:accent5>
      <a:accent6>
        <a:srgbClr val="C0C0C0"/>
      </a:accent6>
      <a:hlink>
        <a:srgbClr val="2C973E"/>
      </a:hlink>
      <a:folHlink>
        <a:srgbClr val="91278F"/>
      </a:folHlink>
    </a:clrScheme>
    <a:fontScheme name="EY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background - Onscreen">
  <a:themeElements>
    <a:clrScheme name="EY White">
      <a:dk1>
        <a:srgbClr val="333333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FFFFF"/>
      </a:accent4>
      <a:accent5>
        <a:srgbClr val="00A3AE"/>
      </a:accent5>
      <a:accent6>
        <a:srgbClr val="C0C0C0"/>
      </a:accent6>
      <a:hlink>
        <a:srgbClr val="2C973E"/>
      </a:hlink>
      <a:folHlink>
        <a:srgbClr val="91278F"/>
      </a:folHlink>
    </a:clrScheme>
    <a:fontScheme name="EY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EY Printed">
      <a:dk1>
        <a:sysClr val="windowText" lastClr="000000"/>
      </a:dk1>
      <a:lt1>
        <a:srgbClr val="F2F2F2"/>
      </a:lt1>
      <a:dk2>
        <a:srgbClr val="000000"/>
      </a:dk2>
      <a:lt2>
        <a:srgbClr val="FFFFFF"/>
      </a:lt2>
      <a:accent1>
        <a:srgbClr val="7F7E82"/>
      </a:accent1>
      <a:accent2>
        <a:srgbClr val="FFE600"/>
      </a:accent2>
      <a:accent3>
        <a:srgbClr val="A5A4A7"/>
      </a:accent3>
      <a:accent4>
        <a:srgbClr val="CCCBCD"/>
      </a:accent4>
      <a:accent5>
        <a:srgbClr val="FFF27F"/>
      </a:accent5>
      <a:accent6>
        <a:srgbClr val="2C973E"/>
      </a:accent6>
      <a:hlink>
        <a:srgbClr val="336699"/>
      </a:hlink>
      <a:folHlink>
        <a:srgbClr val="7F7E82"/>
      </a:folHlink>
    </a:clrScheme>
    <a:fontScheme name="EY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EY Printe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7F7E82"/>
      </a:accent1>
      <a:accent2>
        <a:srgbClr val="FFE600"/>
      </a:accent2>
      <a:accent3>
        <a:srgbClr val="A5A4A7"/>
      </a:accent3>
      <a:accent4>
        <a:srgbClr val="CCCBCD"/>
      </a:accent4>
      <a:accent5>
        <a:srgbClr val="FFF27F"/>
      </a:accent5>
      <a:accent6>
        <a:srgbClr val="2C973E"/>
      </a:accent6>
      <a:hlink>
        <a:srgbClr val="336699"/>
      </a:hlink>
      <a:folHlink>
        <a:srgbClr val="7F7E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E8FE0B6F6B942A040FBB71A9B261E" ma:contentTypeVersion="1" ma:contentTypeDescription="Create a new document." ma:contentTypeScope="" ma:versionID="e1262947a057fdb61e7dc8a877a2ca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e33591282e644ac8484164947c997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2FAEA7-9C7C-4AB5-B128-575C75E40332}"/>
</file>

<file path=customXml/itemProps2.xml><?xml version="1.0" encoding="utf-8"?>
<ds:datastoreItem xmlns:ds="http://schemas.openxmlformats.org/officeDocument/2006/customXml" ds:itemID="{12C6FF14-0C0D-4689-AAB5-A26B3221147F}"/>
</file>

<file path=customXml/itemProps3.xml><?xml version="1.0" encoding="utf-8"?>
<ds:datastoreItem xmlns:ds="http://schemas.openxmlformats.org/officeDocument/2006/customXml" ds:itemID="{EBFEED97-2354-46C4-BB1C-CC7BC6E280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147</Words>
  <Application>Microsoft Macintosh PowerPoint</Application>
  <PresentationFormat>On-screen Show (4:3)</PresentationFormat>
  <Paragraphs>78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Dark background - Onscreen</vt:lpstr>
      <vt:lpstr>White background - Onscreen</vt:lpstr>
      <vt:lpstr>Office Theme</vt:lpstr>
      <vt:lpstr>1_Office Theme</vt:lpstr>
      <vt:lpstr>CORRUPTION  PERCEPTIONS  INDEX 2016 </vt:lpstr>
      <vt:lpstr>CPI 2016</vt:lpstr>
      <vt:lpstr>Cpi 2016: The top</vt:lpstr>
      <vt:lpstr>Cpi 2016: The bottom</vt:lpstr>
      <vt:lpstr>Cpi 2016: Main movers since 2012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Gower</dc:creator>
  <cp:lastModifiedBy>Mariana Sosa Cordero</cp:lastModifiedBy>
  <cp:revision>44</cp:revision>
  <dcterms:created xsi:type="dcterms:W3CDTF">2013-06-19T13:27:34Z</dcterms:created>
  <dcterms:modified xsi:type="dcterms:W3CDTF">2017-01-23T13:48:54Z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0x01010094CE8FE0B6F6B942A040FBB71A9B261E</vt:lpwstr>
  </property>
</Properties>
</file>